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355" r:id="rId2"/>
    <p:sldId id="356" r:id="rId3"/>
    <p:sldId id="357" r:id="rId4"/>
    <p:sldId id="3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50" r:id="rId21"/>
    <p:sldId id="351" r:id="rId22"/>
    <p:sldId id="352" r:id="rId23"/>
    <p:sldId id="353" r:id="rId24"/>
    <p:sldId id="354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59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841ffbaff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5841ffbaf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841ffbaf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841ffbaf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84e0ad3c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84e0ad3c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abf3bb3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6abf3bb3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abf3bb3f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6abf3bb3f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41ffbaf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5841ffbaff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5841ffbaff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abf3bb3f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abf3bb3f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841ffbaf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5841ffbaf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12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841ffbaf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5841ffbaf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10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841ffbaf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841ffbaf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761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841ffbaff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841ffbaff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9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03899b4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03899b4c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841ffbaff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841ffbaff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96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66d0a9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66d0a9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84e0ad3c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1584e0ad3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abf3bb3f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abf3bb3f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841ffba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841ffbaf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41ffbaf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841ffbaff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5841ffbaff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841ffbaf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841ffbaff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5841ffbaff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41ffbaf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841ffbaff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5841ffbaff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841ffbaf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841ffbaff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5841ffbaff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841ffbaf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841ffbaff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5841ffbaff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a80cc9d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a80cc9d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841ffbaf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841ffbaff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5841ffbaff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841ffbaf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841ffbaff_0_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5841ffbaff_0_3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41ffbaf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841ffbaff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5841ffbaff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841ffbaff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841ffbaff_0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5841ffbaff_0_3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41ffbaff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41ffbaff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5841ffbaff_0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5ae69d19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5ae69d19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e574345f_0_8:notes"/>
          <p:cNvSpPr txBox="1">
            <a:spLocks noGrp="1"/>
          </p:cNvSpPr>
          <p:nvPr>
            <p:ph type="body" idx="1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1bae574345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1413"/>
            <a:ext cx="5489575" cy="3087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ae574345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bae574345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g1bae574345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ae574345f_0_30:notes"/>
          <p:cNvSpPr txBox="1">
            <a:spLocks noGrp="1"/>
          </p:cNvSpPr>
          <p:nvPr>
            <p:ph type="body" idx="1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g1bae57434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1413"/>
            <a:ext cx="5489575" cy="3087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ae574345f_0_38:notes"/>
          <p:cNvSpPr txBox="1">
            <a:spLocks noGrp="1"/>
          </p:cNvSpPr>
          <p:nvPr>
            <p:ph type="body" idx="1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1bae574345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1413"/>
            <a:ext cx="5489575" cy="3087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03899b4c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03899b4c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ae574345f_0_45:notes"/>
          <p:cNvSpPr txBox="1">
            <a:spLocks noGrp="1"/>
          </p:cNvSpPr>
          <p:nvPr>
            <p:ph type="body" idx="1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bae574345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1413"/>
            <a:ext cx="5489575" cy="3087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ae574345f_0_53:notes"/>
          <p:cNvSpPr txBox="1">
            <a:spLocks noGrp="1"/>
          </p:cNvSpPr>
          <p:nvPr>
            <p:ph type="body" idx="1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g1bae574345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1413"/>
            <a:ext cx="5489575" cy="3087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ae574345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1bae574345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bae574345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98ab168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198ab1680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198ab1680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5ae69d19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5ae69d19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ae57434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1bae574345f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g1bae574345f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2a165ce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32a165ce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2a165cef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2a165cef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841ffbaff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841ffbaff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477b28271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0477b28271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03899b4c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03899b4c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ffb45a84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ffb45a84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5ae69d1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5ae69d19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841ffbaff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841ffbaff_0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15841ffbaff_0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56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477b28271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0477b28271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66d0a9a8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a66d0a9a8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5ae69d1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25ae69d1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25ae69d19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25ae69d19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25ae69d1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25ae69d1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bae574345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bae574345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bae57434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bae57434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841ffbaf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841ffbaf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bae574345f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bae574345f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bae574345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bae574345f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bae574345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bae574345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bae574345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bae574345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bae574345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bae574345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bae574345f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bae574345f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bae574345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bae574345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bae574345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bae574345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bae574345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bae574345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bae574345f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bae574345f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6253ffa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6253ffa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bae574345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bae574345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bae574345f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bae574345f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bae574345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bae574345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ae574345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ae574345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bae574345f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bae574345f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bae574345f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bae574345f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99e67be9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99e67be9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bae574345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bae574345f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1bae574345f_0_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d6253ff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d6253ff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097fbf8b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097fbf8b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0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uljz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ch34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glwb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hyperlink" Target="https://drive.google.com/file/d/1wjQu3Kak-0iOA5-SGN699M1FswwwetGS/view?usp=drive_lin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axlu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oxnj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mking.io/index.php/2022/12/15/esp32_ch1-27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mking.io/index.php/2022/12/17/76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tree/master/ESP32-CAM_FaceDetection_S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am.oxxostudio.tw/category/python/example/ngrok.html" TargetMode="External"/><Relationship Id="rId2" Type="http://schemas.openxmlformats.org/officeDocument/2006/relationships/hyperlink" Target="https://www.cadiis.com.tw/blog/what-is-host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shie50@777s.com.tw" TargetMode="External"/><Relationship Id="rId5" Type="http://schemas.openxmlformats.org/officeDocument/2006/relationships/hyperlink" Target="https://freedns.afraid.org/subdomain/" TargetMode="External"/><Relationship Id="rId4" Type="http://schemas.openxmlformats.org/officeDocument/2006/relationships/hyperlink" Target="https://ngrok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zh_TW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kjlq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gbyr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gxgm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hyperlink" Target="https://twgo.io/fbte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qttgo.i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hyperlink" Target="https://twgo.io/ufhzo" TargetMode="External"/><Relationship Id="rId4" Type="http://schemas.openxmlformats.org/officeDocument/2006/relationships/hyperlink" Target="https://twgo.io/ieswk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qpjdi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ckjqq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bjqwx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zomp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wgo.io/fdetb" TargetMode="External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.ee.aeust.edu.tw/Data/Program/AI_DOG/DogBreeds.zip" TargetMode="External"/><Relationship Id="rId7" Type="http://schemas.openxmlformats.org/officeDocument/2006/relationships/hyperlink" Target="https://mouse.ee.aeust.edu.tw/Data/Program/AI_DOG/DOG_webcam.ipynb" TargetMode="External"/><Relationship Id="rId2" Type="http://schemas.openxmlformats.org/officeDocument/2006/relationships/hyperlink" Target="https://www.kaggle.com/datasets/mohamedchahed/dog-breed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ouse.ee.aeust.edu.tw/Data/Program/AI_DOG/DOG_photo.ipynb" TargetMode="External"/><Relationship Id="rId5" Type="http://schemas.openxmlformats.org/officeDocument/2006/relationships/hyperlink" Target="https://mouse.ee.aeust.edu.tw/Data/Program/AI_DOG/labels.txt" TargetMode="External"/><Relationship Id="rId4" Type="http://schemas.openxmlformats.org/officeDocument/2006/relationships/hyperlink" Target="https://mouse.ee.aeust.edu.tw/Data/Program/AI_DOG/keras_model.h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1537027"/>
          </a:xfrm>
        </p:spPr>
        <p:txBody>
          <a:bodyPr>
            <a:noAutofit/>
          </a:bodyPr>
          <a:lstStyle/>
          <a:p>
            <a:pPr algn="ctr"/>
            <a:br>
              <a:rPr lang="zh-TW" altLang="en-US" sz="4800" dirty="0">
                <a:solidFill>
                  <a:srgbClr val="002060"/>
                </a:solidFill>
              </a:rPr>
            </a:br>
            <a:endParaRPr lang="zh-TW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527538"/>
            <a:ext cx="7886700" cy="4105081"/>
          </a:xfrm>
        </p:spPr>
        <p:txBody>
          <a:bodyPr>
            <a:normAutofit fontScale="55000" lnSpcReduction="20000"/>
          </a:bodyPr>
          <a:lstStyle/>
          <a:p>
            <a:pPr marL="139700" indent="0" algn="ctr">
              <a:buNone/>
            </a:pPr>
            <a:r>
              <a:rPr lang="en-US" altLang="zh-TW" sz="8600" dirty="0">
                <a:solidFill>
                  <a:srgbClr val="002060"/>
                </a:solidFill>
              </a:rPr>
              <a:t>ESP</a:t>
            </a:r>
            <a:r>
              <a:rPr lang="zh-TW" altLang="en-US" sz="8600" dirty="0">
                <a:solidFill>
                  <a:srgbClr val="002060"/>
                </a:solidFill>
              </a:rPr>
              <a:t> </a:t>
            </a:r>
            <a:r>
              <a:rPr lang="en-US" altLang="zh-TW" sz="8600" dirty="0">
                <a:solidFill>
                  <a:srgbClr val="002060"/>
                </a:solidFill>
              </a:rPr>
              <a:t>32 Cam </a:t>
            </a:r>
          </a:p>
          <a:p>
            <a:pPr marL="139700" indent="0" algn="ctr">
              <a:buNone/>
            </a:pPr>
            <a:r>
              <a:rPr lang="en-US" altLang="zh-TW" sz="8600" dirty="0">
                <a:solidFill>
                  <a:srgbClr val="002060"/>
                </a:solidFill>
              </a:rPr>
              <a:t>-------------------------</a:t>
            </a:r>
          </a:p>
          <a:p>
            <a:pPr marL="139700" indent="0" algn="ctr">
              <a:buNone/>
            </a:pPr>
            <a:r>
              <a:rPr lang="zh-TW" altLang="en-US" sz="8600" dirty="0">
                <a:solidFill>
                  <a:srgbClr val="7030A0"/>
                </a:solidFill>
              </a:rPr>
              <a:t>網路雲端服務</a:t>
            </a:r>
            <a:endParaRPr lang="en-US" altLang="zh-TW" sz="8600" dirty="0">
              <a:solidFill>
                <a:srgbClr val="7030A0"/>
              </a:solidFill>
            </a:endParaRPr>
          </a:p>
          <a:p>
            <a:pPr marL="139700" indent="0" algn="ctr">
              <a:buNone/>
            </a:pPr>
            <a:r>
              <a:rPr lang="en-US" altLang="zh-TW" sz="8600" dirty="0">
                <a:solidFill>
                  <a:srgbClr val="002060"/>
                </a:solidFill>
              </a:rPr>
              <a:t>-------------------------</a:t>
            </a:r>
          </a:p>
          <a:p>
            <a:pPr marL="139700" indent="0" algn="ctr">
              <a:buNone/>
            </a:pPr>
            <a:r>
              <a:rPr lang="en-US" altLang="zh-TW" sz="8600" dirty="0">
                <a:solidFill>
                  <a:srgbClr val="002060"/>
                </a:solidFill>
              </a:rPr>
              <a:t>Google AI </a:t>
            </a:r>
          </a:p>
          <a:p>
            <a:pPr marL="139700" indent="0" algn="ctr">
              <a:buNone/>
            </a:pPr>
            <a:endParaRPr lang="en-US" altLang="zh-TW" sz="8600" dirty="0">
              <a:solidFill>
                <a:srgbClr val="002060"/>
              </a:solidFill>
            </a:endParaRPr>
          </a:p>
          <a:p>
            <a:pPr marL="139700" indent="0" algn="ctr">
              <a:buNone/>
            </a:pPr>
            <a:r>
              <a:rPr lang="zh-TW" altLang="en-US" sz="4200" dirty="0">
                <a:solidFill>
                  <a:schemeClr val="bg2"/>
                </a:solidFill>
              </a:rPr>
              <a:t>日月同輝社 顧問 施勢帆</a:t>
            </a:r>
            <a:endParaRPr lang="en-US" altLang="zh-TW" sz="4200" dirty="0">
              <a:solidFill>
                <a:schemeClr val="bg2"/>
              </a:solidFill>
            </a:endParaRPr>
          </a:p>
          <a:p>
            <a:pPr marL="139700" indent="0" algn="ctr">
              <a:buNone/>
            </a:pPr>
            <a:endParaRPr lang="en-US" altLang="zh-TW" sz="8600" dirty="0">
              <a:solidFill>
                <a:srgbClr val="002060"/>
              </a:solidFill>
            </a:endParaRPr>
          </a:p>
          <a:p>
            <a:pPr marL="139700" indent="0" algn="ctr">
              <a:buNone/>
            </a:pPr>
            <a:endParaRPr lang="en-US" altLang="zh-TW" sz="5400" dirty="0">
              <a:solidFill>
                <a:srgbClr val="00206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1</a:t>
            </a:fld>
            <a:endParaRPr kumimoji="0" lang="zh-TW" alt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8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EasyCam擴充版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帶USB Ch340可自動</a:t>
            </a:r>
            <a:r>
              <a:rPr lang="zh-TW" sz="2100">
                <a:solidFill>
                  <a:srgbClr val="FF9900"/>
                </a:solidFill>
              </a:rPr>
              <a:t>一鍵上傳</a:t>
            </a:r>
            <a:r>
              <a:rPr lang="zh-TW" sz="2100"/>
              <a:t>，燒錄不再手忙腳亂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腳位全引出，可搭配其他IO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帶TFT螢幕（正反），顯示畫面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使用拍照按鈕(IO3)，可拍照存放TF卡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電池管理，可直接充放電（選購）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外殼設計中...</a:t>
            </a:r>
            <a:endParaRPr sz="2100"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10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600" y="1170125"/>
            <a:ext cx="3561002" cy="253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7" y="0"/>
            <a:ext cx="87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7" y="0"/>
            <a:ext cx="87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正反皆可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150" y="119188"/>
            <a:ext cx="6571450" cy="49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311708" y="3741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Arduino環境設定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打包好的Arduino1.8.19 For ESP32：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https://twgo.io/uljzc</a:t>
            </a:r>
            <a:endParaRPr dirty="0">
              <a:solidFill>
                <a:srgbClr val="24292E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14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檢查裝置管理員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win7 本機/右鍵/管理/裝置管理員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左下windows/右鍵/裝置管理員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把編號記起來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如果沒有，需要安裝ch340驅動程式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https://twgo.io/ch340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15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850" y="0"/>
            <a:ext cx="468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4541200" y="3276675"/>
            <a:ext cx="1873800" cy="39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638" y="3670275"/>
            <a:ext cx="23526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dirty="0"/>
              <a:t>開發板管理員(</a:t>
            </a:r>
            <a:r>
              <a:rPr lang="zh-TW" sz="1400" dirty="0">
                <a:solidFill>
                  <a:srgbClr val="FF0000"/>
                </a:solidFill>
              </a:rPr>
              <a:t>使用打包檔可忽略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126225" y="1311850"/>
            <a:ext cx="3008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dirty="0">
                <a:solidFill>
                  <a:srgbClr val="FF0000"/>
                </a:solidFill>
              </a:rPr>
              <a:t>使用打包檔可忽略</a:t>
            </a:r>
            <a:endParaRPr sz="14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開啟Arduino IDE後，選擇檔案/偏好設定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出現偏好設定視窗，在額外的開發版管理員網址輸入以下文字後，按OK。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1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https://dl.espressif.com/dl/package_esp32_index.json</a:t>
            </a:r>
            <a:endParaRPr sz="14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 b="1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6900" y="901175"/>
            <a:ext cx="5715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628650" y="273851"/>
            <a:ext cx="78867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zh-TW" dirty="0"/>
              <a:t>(</a:t>
            </a:r>
            <a:r>
              <a:rPr lang="zh-TW" sz="1400" dirty="0">
                <a:solidFill>
                  <a:srgbClr val="FF0000"/>
                </a:solidFill>
              </a:rPr>
              <a:t>使用打包檔可忽略</a:t>
            </a:r>
            <a:r>
              <a:rPr lang="zh-TW" dirty="0"/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zh-TW" sz="1800" dirty="0">
                <a:latin typeface="Arial"/>
                <a:ea typeface="Arial"/>
                <a:cs typeface="Arial"/>
                <a:sym typeface="Arial"/>
              </a:rPr>
              <a:t>接下來到工具，選擇開發版，並在右側開啟開發版管理員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zh-TW" sz="1800" dirty="0">
                <a:latin typeface="Arial"/>
                <a:ea typeface="Arial"/>
                <a:cs typeface="Arial"/>
                <a:sym typeface="Arial"/>
              </a:rPr>
              <a:t>輸入關鍵字：ESP32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zh-TW" sz="1800" b="1" dirty="0"/>
              <a:t>請選擇1.0.4</a:t>
            </a:r>
            <a:r>
              <a:rPr lang="zh-TW" sz="1800" dirty="0"/>
              <a:t>，因為最新版的臉部辨識錯誤的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25" y="1469200"/>
            <a:ext cx="4900400" cy="3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2475" y="1822775"/>
            <a:ext cx="3521825" cy="22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修改開發版設定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715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本次使用的ESP32CAM將使用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b="1">
                <a:solidFill>
                  <a:srgbClr val="FF0000"/>
                </a:solidFill>
              </a:rPr>
              <a:t>ESP32 Wrover Module</a:t>
            </a:r>
            <a:r>
              <a:rPr lang="zh-TW"/>
              <a:t>，此為ESP32通用版本。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修改Port為您電腦的port。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最後修改partition Scheme為Huge APP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t="34417"/>
          <a:stretch/>
        </p:blipFill>
        <p:spPr>
          <a:xfrm>
            <a:off x="5344200" y="318132"/>
            <a:ext cx="5551220" cy="375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53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LED燈測試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602825" y="988613"/>
            <a:ext cx="7886700" cy="359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int ledpin=33; </a:t>
            </a:r>
            <a:r>
              <a:rPr lang="zh-TW">
                <a:solidFill>
                  <a:schemeClr val="dk1"/>
                </a:solidFill>
              </a:rPr>
              <a:t>//NMKCAM=33, AIThinker=4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void setup() {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  // put your setup code here, to run once: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 pinMode(ledpin,OUTPUT);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}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void loop() {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  // put your main code here, to run repeatedly: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 digitalWrite(ledpin,HIGH);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 delay(100);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 digitalWrite(ledpin,LOW);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 delay(100);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}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22860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工具，選擇開發版，並在右側開啟開發版管理員</a:t>
            </a:r>
          </a:p>
          <a:p>
            <a:r>
              <a:rPr lang="zh-TW" altLang="en-US" dirty="0"/>
              <a:t>輸入關鍵字：</a:t>
            </a:r>
            <a:r>
              <a:rPr lang="en-US" altLang="zh-TW" dirty="0"/>
              <a:t>ESP32</a:t>
            </a:r>
          </a:p>
          <a:p>
            <a:r>
              <a:rPr lang="zh-TW" altLang="en-US" dirty="0"/>
              <a:t>請選擇</a:t>
            </a:r>
            <a:r>
              <a:rPr lang="en-US" altLang="zh-TW" dirty="0"/>
              <a:t>1.0.4</a:t>
            </a:r>
            <a:r>
              <a:rPr lang="zh-TW" altLang="en-US" dirty="0"/>
              <a:t>，因為最新版的臉部辨識錯誤的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DNS</a:t>
            </a:r>
            <a:r>
              <a:rPr lang="zh-TW" altLang="en-US" dirty="0"/>
              <a:t> 設定</a:t>
            </a:r>
            <a:endParaRPr lang="en-US" altLang="zh-TW" dirty="0"/>
          </a:p>
          <a:p>
            <a:pPr lvl="1"/>
            <a:r>
              <a:rPr lang="en-US" altLang="zh-TW" dirty="0"/>
              <a:t>Hosts</a:t>
            </a:r>
          </a:p>
          <a:p>
            <a:pPr lvl="1"/>
            <a:r>
              <a:rPr lang="en-US" altLang="zh-TW" dirty="0" err="1"/>
              <a:t>Ngrok</a:t>
            </a:r>
            <a:r>
              <a:rPr lang="en-US" altLang="zh-TW" dirty="0"/>
              <a:t> &amp; </a:t>
            </a:r>
            <a:r>
              <a:rPr lang="en-US" altLang="zh-TW" dirty="0" err="1"/>
              <a:t>Cpolar</a:t>
            </a:r>
            <a:endParaRPr lang="en-US" altLang="zh-TW" dirty="0"/>
          </a:p>
          <a:p>
            <a:pPr lvl="1"/>
            <a:r>
              <a:rPr lang="en-US" altLang="zh-TW" dirty="0" err="1"/>
              <a:t>FreeDNS</a:t>
            </a:r>
            <a:endParaRPr lang="en-US" altLang="zh-TW" dirty="0"/>
          </a:p>
          <a:p>
            <a:r>
              <a:rPr lang="en-US" altLang="zh-TW" dirty="0"/>
              <a:t>ESP32CAM</a:t>
            </a:r>
          </a:p>
          <a:p>
            <a:pPr lvl="1"/>
            <a:r>
              <a:rPr lang="en-US" altLang="zh-TW" dirty="0"/>
              <a:t>Setup &amp; Test</a:t>
            </a:r>
          </a:p>
          <a:p>
            <a:pPr lvl="1"/>
            <a:r>
              <a:rPr lang="en-US" altLang="zh-TW" dirty="0"/>
              <a:t>Image Server &amp; Face detection</a:t>
            </a:r>
          </a:p>
          <a:p>
            <a:pPr lvl="1"/>
            <a:r>
              <a:rPr lang="en-US" altLang="zh-TW" dirty="0"/>
              <a:t>Make &amp; Line messaging </a:t>
            </a:r>
            <a:r>
              <a:rPr lang="en-US" altLang="zh-TW" dirty="0" err="1"/>
              <a:t>api</a:t>
            </a:r>
            <a:endParaRPr lang="en-US" altLang="zh-TW" dirty="0"/>
          </a:p>
          <a:p>
            <a:pPr lvl="1"/>
            <a:r>
              <a:rPr lang="en-US" altLang="zh-TW" dirty="0"/>
              <a:t>Postman</a:t>
            </a:r>
          </a:p>
          <a:p>
            <a:pPr lvl="1"/>
            <a:r>
              <a:rPr lang="en-US" altLang="zh-TW" dirty="0" err="1"/>
              <a:t>ThingSpeak</a:t>
            </a:r>
            <a:endParaRPr lang="en-US" altLang="zh-TW" dirty="0"/>
          </a:p>
          <a:p>
            <a:pPr lvl="1"/>
            <a:r>
              <a:rPr lang="en-US" altLang="zh-TW" dirty="0"/>
              <a:t>Google Form</a:t>
            </a:r>
          </a:p>
          <a:p>
            <a:r>
              <a:rPr lang="en-US" altLang="zh-TW" dirty="0"/>
              <a:t>Maps.me &amp; GPX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2</a:t>
            </a:fld>
            <a:endParaRPr kumimoji="0" lang="zh-TW" alt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966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TFT顯示及拍照</a:t>
            </a:r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20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安裝TFT eSPI及TJPG Lib</a:t>
            </a:r>
            <a:endParaRPr dirty="0"/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55683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先安裝本公司</a:t>
            </a:r>
            <a:r>
              <a:rPr lang="zh-TW" sz="2400" dirty="0">
                <a:solidFill>
                  <a:srgbClr val="FF0000"/>
                </a:solidFill>
              </a:rPr>
              <a:t>客製化</a:t>
            </a:r>
            <a:r>
              <a:rPr lang="zh-TW" sz="2400" dirty="0"/>
              <a:t>TFT_eSPI</a:t>
            </a:r>
            <a:br>
              <a:rPr lang="zh-TW" sz="2400" dirty="0"/>
            </a:br>
            <a:r>
              <a:rPr lang="zh-TW" sz="2400" dirty="0"/>
              <a:t>- TFT_eSPI：</a:t>
            </a:r>
            <a:r>
              <a:rPr lang="zh-TW" sz="2400" u="sng" dirty="0">
                <a:solidFill>
                  <a:schemeClr val="hlink"/>
                </a:solidFill>
                <a:hlinkClick r:id="rId3"/>
              </a:rPr>
              <a:t>https://twgo.io/glwbk</a:t>
            </a:r>
            <a:br>
              <a:rPr lang="zh-TW" sz="2400" dirty="0"/>
            </a:br>
            <a:r>
              <a:rPr lang="zh-TW" sz="2400" dirty="0"/>
              <a:t>此Lib經過陳老師</a:t>
            </a:r>
            <a:r>
              <a:rPr lang="zh-TW" sz="2400" b="1" dirty="0"/>
              <a:t>調校</a:t>
            </a:r>
            <a:r>
              <a:rPr lang="zh-TW" sz="2400" dirty="0"/>
              <a:t>，可同時支援TFT及拍照，若已有安裝，須先刪除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solidFill>
                  <a:schemeClr val="dk1"/>
                </a:solidFill>
              </a:rPr>
              <a:t>TJpg_Decoder：</a:t>
            </a:r>
            <a:r>
              <a:rPr lang="zh-TW" sz="2400" u="sng" dirty="0">
                <a:solidFill>
                  <a:schemeClr val="hlink"/>
                </a:solidFill>
                <a:hlinkClick r:id="rId4"/>
              </a:rPr>
              <a:t>https://drive.google.com/file/d/1wjQu3Kak-0iOA5-SGN699M1FswwwetGS/view?usp=drive_link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775" y="969248"/>
            <a:ext cx="4073351" cy="21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03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下載範例程式</a:t>
            </a:r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4434000" cy="377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範例程式：</a:t>
            </a:r>
            <a:r>
              <a:rPr lang="zh-TW" u="sng" dirty="0">
                <a:solidFill>
                  <a:schemeClr val="hlink"/>
                </a:solidFill>
                <a:hlinkClick r:id="rId3"/>
              </a:rPr>
              <a:t>https://twgo.io/axluo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拍照按鈕為IO3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程式模組化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可能遇到的問題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 dirty="0"/>
              <a:t>螢幕轉向(pRotation變數)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dirty="0"/>
              <a:t>拍照太暗(增加等候時間)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dirty="0"/>
              <a:t>記憶卡最高32G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dirty="0"/>
              <a:t>記憶卡格式化為FAT32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dirty="0"/>
              <a:t>使用太差的記憶卡，可能存檔錯誤或不完全</a:t>
            </a:r>
            <a:endParaRPr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75" y="600075"/>
            <a:ext cx="6227475" cy="40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801" y="1707402"/>
            <a:ext cx="2169224" cy="15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4254225" y="1586450"/>
            <a:ext cx="526500" cy="526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49"/>
          <p:cNvCxnSpPr/>
          <p:nvPr/>
        </p:nvCxnSpPr>
        <p:spPr>
          <a:xfrm rot="10800000" flipH="1">
            <a:off x="2283625" y="1806975"/>
            <a:ext cx="1835400" cy="99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88509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結合串流及TFT拍照</a:t>
            </a:r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23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87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直接下載範例程式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6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結合串流及easycam TFT、拍照記憶卡存檔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twgo.io/oxnjx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24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69" name="Google Shape;369;p51"/>
          <p:cNvPicPr preferRelativeResize="0"/>
          <p:nvPr/>
        </p:nvPicPr>
        <p:blipFill rotWithShape="1">
          <a:blip r:embed="rId4">
            <a:alphaModFix/>
          </a:blip>
          <a:srcRect r="7028"/>
          <a:stretch/>
        </p:blipFill>
        <p:spPr>
          <a:xfrm>
            <a:off x="3181575" y="671300"/>
            <a:ext cx="5962424" cy="4118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59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基礎串流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25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影像伺服器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80225" y="1369225"/>
            <a:ext cx="416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開啟檔案/範例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ESP32/Camera/CamerawebServer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修改10及14行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將10註解，14刪除註解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18、19行修改自己的WIFI設定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依據P.11的上傳步驟，將程式上傳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觀察取得的IP</a:t>
            </a:r>
            <a:endParaRPr/>
          </a:p>
        </p:txBody>
      </p:sp>
      <p:pic>
        <p:nvPicPr>
          <p:cNvPr id="215" name="Google Shape;215;p33" descr="https://pic.pimg.tw/youyouyou/1552229433-324596372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8039" y="-83438"/>
            <a:ext cx="6436631" cy="168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 descr="https://pic.pimg.tw/youyouyou/1552229861-220447828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716" y="4150105"/>
            <a:ext cx="3959081" cy="1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688" y="1892981"/>
            <a:ext cx="4609932" cy="320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如果出現brown out的問題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代表供電不足，建議使用優質USB線，使用USB3.0孔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我們可以修改設定，強迫ESP忽略電流不足的問題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https://www.nmking.io/index.php/2022/12/15/esp32_ch1-27/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4292E"/>
                </a:solidFill>
                <a:highlight>
                  <a:srgbClr val="FFFFFF"/>
                </a:highlight>
              </a:rPr>
              <a:t>最上面加上</a:t>
            </a: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4292E"/>
                </a:solidFill>
                <a:highlight>
                  <a:srgbClr val="FFFFFF"/>
                </a:highlight>
              </a:rPr>
              <a:t>#include "soc/soc.h"</a:t>
            </a: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4292E"/>
                </a:solidFill>
                <a:highlight>
                  <a:srgbClr val="FFFFFF"/>
                </a:highlight>
              </a:rPr>
              <a:t>#include "soc/rtc_cntl_reg.h"</a:t>
            </a: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4292E"/>
                </a:solidFill>
                <a:highlight>
                  <a:srgbClr val="FFFFFF"/>
                </a:highlight>
              </a:rPr>
              <a:t>在setup內的第一行補上</a:t>
            </a: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4292E"/>
                </a:solidFill>
                <a:highlight>
                  <a:srgbClr val="FFFFFF"/>
                </a:highlight>
              </a:rPr>
              <a:t>WRITE_PERI_REG(RTC_CNTL_BROWN_OUT_REG, 0); //disable brownout detector</a:t>
            </a:r>
            <a:endParaRPr sz="135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r="43782"/>
          <a:stretch/>
        </p:blipFill>
        <p:spPr>
          <a:xfrm>
            <a:off x="7120045" y="1051225"/>
            <a:ext cx="38393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傳輸效能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2246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320x240 -&gt; 25-30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640x480 -&gt; 15-20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1024x765 -&gt; 5-10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1280x1024 -&gt; 3-5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若與上表有嚴重差異，請檢查網路或天線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150" y="401925"/>
            <a:ext cx="6892650" cy="43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內建臉部辨識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29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AI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NotebookLM</a:t>
            </a:r>
            <a:endParaRPr lang="en-US" altLang="zh-TW" dirty="0"/>
          </a:p>
          <a:p>
            <a:r>
              <a:rPr lang="en-US" altLang="zh-TW" dirty="0"/>
              <a:t>AI Studio</a:t>
            </a:r>
          </a:p>
          <a:p>
            <a:r>
              <a:rPr lang="en-US" altLang="zh-TW" dirty="0"/>
              <a:t>Teachable Machine</a:t>
            </a:r>
          </a:p>
          <a:p>
            <a:r>
              <a:rPr lang="en-US" altLang="zh-TW" dirty="0" err="1"/>
              <a:t>MediaPipe</a:t>
            </a:r>
            <a:r>
              <a:rPr lang="en-US" altLang="zh-TW" dirty="0"/>
              <a:t> Solutions guide | Google AI Edge - Gemini API</a:t>
            </a:r>
          </a:p>
          <a:p>
            <a:r>
              <a:rPr lang="en-US" altLang="zh-TW" dirty="0" err="1"/>
              <a:t>Kaggle</a:t>
            </a:r>
            <a:r>
              <a:rPr lang="en-US" altLang="zh-TW" dirty="0"/>
              <a:t>: Your Machine Learning and Data Science Community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3</a:t>
            </a:fld>
            <a:endParaRPr kumimoji="0" lang="zh-TW" alt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5741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啟動臉部辨識功能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900">
                <a:latin typeface="Arial"/>
                <a:ea typeface="Arial"/>
                <a:cs typeface="Arial"/>
                <a:sym typeface="Arial"/>
              </a:rPr>
              <a:t>不過要使用這項功能必須將解析度降到</a:t>
            </a:r>
            <a:r>
              <a:rPr lang="zh-TW" sz="2900"/>
              <a:t>QVGA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900"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2900"/>
              <a:t>320x240</a:t>
            </a:r>
            <a:r>
              <a:rPr lang="zh-TW" sz="2900">
                <a:latin typeface="Arial"/>
                <a:ea typeface="Arial"/>
                <a:cs typeface="Arial"/>
                <a:sym typeface="Arial"/>
              </a:rPr>
              <a:t>）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89" y="2470931"/>
            <a:ext cx="7937232" cy="257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臉部偵測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13" y="1316166"/>
            <a:ext cx="6900863" cy="307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臉部辨識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1902609"/>
            <a:ext cx="6879431" cy="286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臉部註冊功能</a:t>
            </a:r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t="26621"/>
          <a:stretch/>
        </p:blipFill>
        <p:spPr>
          <a:xfrm>
            <a:off x="753300" y="855050"/>
            <a:ext cx="7637399" cy="45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臉部辨識的主要程式區</a:t>
            </a:r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13532"/>
          <a:stretch/>
        </p:blipFill>
        <p:spPr>
          <a:xfrm>
            <a:off x="1201350" y="827000"/>
            <a:ext cx="7426249" cy="41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分辨白名單與入侵者</a:t>
            </a:r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75" y="1435934"/>
            <a:ext cx="7755750" cy="316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SG90模擬開門</a:t>
            </a:r>
            <a:endParaRPr/>
          </a:p>
        </p:txBody>
      </p:sp>
      <p:sp>
        <p:nvSpPr>
          <p:cNvPr id="302" name="Google Shape;302;p43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將橘色訊號線接到IO2</a:t>
            </a: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/>
          </a:blip>
          <a:srcRect r="27515" b="17871"/>
          <a:stretch/>
        </p:blipFill>
        <p:spPr>
          <a:xfrm>
            <a:off x="3670875" y="459250"/>
            <a:ext cx="4600284" cy="44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加入SG90開門程式</a:t>
            </a:r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471504" y="1026925"/>
            <a:ext cx="76266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這些數值的計算過程，可以參考：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https://www.nmking.io/index.php/2022/12/17/761/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075" y="1735303"/>
            <a:ext cx="6872288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開門的程式碼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165925" y="1369225"/>
            <a:ext cx="92319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	  </a:t>
            </a:r>
            <a:r>
              <a:rPr lang="zh-TW" sz="2300"/>
              <a:t>l</a:t>
            </a:r>
            <a:r>
              <a:rPr lang="zh-TW" sz="2300">
                <a:latin typeface="Arial"/>
                <a:ea typeface="Arial"/>
                <a:cs typeface="Arial"/>
                <a:sym typeface="Arial"/>
              </a:rPr>
              <a:t>edcSetup(</a:t>
            </a:r>
            <a:r>
              <a:rPr lang="zh-TW" sz="2300"/>
              <a:t>7</a:t>
            </a:r>
            <a:r>
              <a:rPr lang="zh-TW" sz="2300">
                <a:latin typeface="Arial"/>
                <a:ea typeface="Arial"/>
                <a:cs typeface="Arial"/>
                <a:sym typeface="Arial"/>
              </a:rPr>
              <a:t>, 50, 8);//設定類比輸出頻道7,50Hz,256(2^8)的解析度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ledcAttachPin(2, 7);//將上述的類比輸出頻道7附加在GPIO2上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Serial.println("發現白名單，開門");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ledcWrite(7, 18.56);//轉到角度90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delay(5000);//</a:t>
            </a:r>
            <a:r>
              <a:rPr lang="zh-TW" sz="2300"/>
              <a:t>開門五秒鐘就直接關門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Serial.println("關門");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        ledcWrite(7, 6.4);//轉到角度0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1" name="Google Shape;321;p45"/>
          <p:cNvSpPr txBox="1">
            <a:spLocks noGrp="1"/>
          </p:cNvSpPr>
          <p:nvPr>
            <p:ph type="sldNum" idx="12"/>
          </p:nvPr>
        </p:nvSpPr>
        <p:spPr>
          <a:xfrm>
            <a:off x="7363863" y="4807972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臉部辨識存在記憶卡</a:t>
            </a:r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請參訪法蘭斯老師的github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https://github.com/fustyles/Arduino/tree/master/ESP32-CAM_FaceDetection_SD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2369" y="378069"/>
            <a:ext cx="8022981" cy="4254550"/>
          </a:xfrm>
        </p:spPr>
        <p:txBody>
          <a:bodyPr>
            <a:normAutofit/>
          </a:bodyPr>
          <a:lstStyle/>
          <a:p>
            <a:r>
              <a:rPr lang="en-US" altLang="zh-TW" dirty="0"/>
              <a:t>DNS</a:t>
            </a:r>
            <a:r>
              <a:rPr lang="zh-TW" altLang="en-US" dirty="0"/>
              <a:t> 設定</a:t>
            </a:r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Hosts</a:t>
            </a:r>
          </a:p>
          <a:p>
            <a:pPr marL="596900" lvl="1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hlinkClick r:id="rId2"/>
              </a:rPr>
              <a:t>hosts </a:t>
            </a:r>
            <a:r>
              <a:rPr lang="zh-TW" altLang="en-US" dirty="0">
                <a:hlinkClick r:id="rId2"/>
              </a:rPr>
              <a:t>文件是什麼？檔案路徑位置及域名</a:t>
            </a:r>
            <a:r>
              <a:rPr lang="en-US" altLang="zh-TW" dirty="0">
                <a:hlinkClick r:id="rId2"/>
              </a:rPr>
              <a:t>IP</a:t>
            </a:r>
            <a:r>
              <a:rPr lang="zh-TW" altLang="en-US" dirty="0">
                <a:hlinkClick r:id="rId2"/>
              </a:rPr>
              <a:t>修改方式</a:t>
            </a:r>
            <a:endParaRPr lang="en-US" altLang="zh-TW" dirty="0"/>
          </a:p>
          <a:p>
            <a:pPr marL="596900" lvl="1" indent="0">
              <a:buNone/>
            </a:pPr>
            <a:endParaRPr lang="en-US" altLang="zh-TW" dirty="0"/>
          </a:p>
          <a:p>
            <a:pPr lvl="1"/>
            <a:r>
              <a:rPr lang="en-US" altLang="zh-TW" dirty="0" err="1"/>
              <a:t>Ngrok</a:t>
            </a:r>
            <a:endParaRPr lang="en-US" altLang="zh-TW" dirty="0"/>
          </a:p>
          <a:p>
            <a:pPr marL="596900" lvl="1" indent="0">
              <a:buNone/>
            </a:pPr>
            <a:r>
              <a:rPr lang="en-US" altLang="zh-TW" dirty="0"/>
              <a:t>	</a:t>
            </a:r>
            <a:r>
              <a:rPr lang="zh-TW" altLang="en-US" dirty="0">
                <a:hlinkClick r:id="rId3"/>
              </a:rPr>
              <a:t>使用 </a:t>
            </a:r>
            <a:r>
              <a:rPr lang="en-US" altLang="zh-TW" dirty="0" err="1">
                <a:hlinkClick r:id="rId3"/>
              </a:rPr>
              <a:t>ngrok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服務</a:t>
            </a:r>
            <a:endParaRPr lang="en-US" altLang="zh-TW" dirty="0"/>
          </a:p>
          <a:p>
            <a:pPr marL="596900" lvl="1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hlinkClick r:id="rId4"/>
              </a:rPr>
              <a:t>https://ngrok.com/</a:t>
            </a:r>
            <a:endParaRPr lang="en-US" altLang="zh-TW" dirty="0"/>
          </a:p>
          <a:p>
            <a:pPr marL="596900" lvl="1" indent="0">
              <a:buNone/>
            </a:pPr>
            <a:endParaRPr lang="en-US" altLang="zh-TW" dirty="0"/>
          </a:p>
          <a:p>
            <a:pPr lvl="1"/>
            <a:r>
              <a:rPr lang="en-US" altLang="zh-TW" dirty="0" err="1"/>
              <a:t>FreeDNS</a:t>
            </a:r>
            <a:endParaRPr lang="en-US" altLang="zh-TW" dirty="0"/>
          </a:p>
          <a:p>
            <a:pPr marL="596900" lvl="1" indent="0">
              <a:buNone/>
            </a:pPr>
            <a:r>
              <a:rPr lang="en-US" altLang="zh-TW" dirty="0"/>
              <a:t>	 </a:t>
            </a:r>
            <a:r>
              <a:rPr lang="en-US" altLang="zh-TW" dirty="0">
                <a:hlinkClick r:id="rId5"/>
              </a:rPr>
              <a:t>https://freedns.afraid.org/subdomain/</a:t>
            </a:r>
            <a:endParaRPr lang="en-US" altLang="zh-TW" dirty="0"/>
          </a:p>
          <a:p>
            <a:pPr marL="596900" lvl="1" indent="0">
              <a:buNone/>
            </a:pPr>
            <a:r>
              <a:rPr lang="en-US" altLang="zh-TW" dirty="0"/>
              <a:t>		</a:t>
            </a:r>
            <a:r>
              <a:rPr lang="en-US" altLang="zh-TW" dirty="0">
                <a:hlinkClick r:id="rId6"/>
              </a:rPr>
              <a:t>shie50@777s.com.tw</a:t>
            </a:r>
            <a:endParaRPr lang="en-US" altLang="zh-TW" dirty="0"/>
          </a:p>
          <a:p>
            <a:pPr marL="596900" lvl="1" indent="0">
              <a:buNone/>
            </a:pPr>
            <a:r>
              <a:rPr lang="en-US" altLang="zh-TW" dirty="0"/>
              <a:t>		B2QKlw2</a:t>
            </a:r>
          </a:p>
          <a:p>
            <a:pPr marL="596900" lvl="1" indent="0">
              <a:buNone/>
            </a:pPr>
            <a:endParaRPr lang="en-US" altLang="zh-TW" dirty="0"/>
          </a:p>
          <a:p>
            <a:pPr marL="5969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4</a:t>
            </a:fld>
            <a:endParaRPr kumimoji="0" lang="zh-TW" alt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0843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ctrTitle"/>
          </p:nvPr>
        </p:nvSpPr>
        <p:spPr>
          <a:xfrm>
            <a:off x="1432081" y="1481731"/>
            <a:ext cx="63906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Line 通知</a:t>
            </a:r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sldNum" idx="12"/>
          </p:nvPr>
        </p:nvSpPr>
        <p:spPr>
          <a:xfrm>
            <a:off x="8251093" y="46423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40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Line通知</a:t>
            </a:r>
            <a:endParaRPr/>
          </a:p>
        </p:txBody>
      </p:sp>
      <p:sp>
        <p:nvSpPr>
          <p:cNvPr id="382" name="Google Shape;382;p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992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由於SD卡較不方便，我們改用Line來接收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1. 先建立Line通知服務取得Token密碼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2. 燒錄PIR或超音波測試程式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3. 結合PIR拍照程式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3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725" y="181884"/>
            <a:ext cx="2261475" cy="477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串接LINE機器人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type="body" idx="1"/>
          </p:nvPr>
        </p:nvSpPr>
        <p:spPr>
          <a:xfrm>
            <a:off x="363474" y="1200150"/>
            <a:ext cx="55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是台灣最流行的聊天軟體，因此如果IoT的一些裝置能透過LINE傳送就很棒了，簡單的來說，例如說當倉庫的溫度濕度或濕度超過某一溫度時，就傳訊到管理員手機LINE中進行提醒來查看，或者，家中窗戶被打開時，就拍照並傳訊到使用者LINE中。</a:t>
            </a:r>
            <a:endParaRPr/>
          </a:p>
          <a:p>
            <a:pPr marL="17780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LINE的自動化傳訊工具目前來說分成兩種，BOT跟Notify</a:t>
            </a:r>
            <a:endParaRPr/>
          </a:p>
          <a:p>
            <a:pPr marL="17780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 Notify 製作過程</a:t>
            </a:r>
            <a:endParaRPr/>
          </a:p>
          <a:p>
            <a:pPr marL="520700" lvl="1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b="1"/>
              <a:t>一、申請LINE Notify服務</a:t>
            </a:r>
            <a:endParaRPr b="1"/>
          </a:p>
          <a:p>
            <a:pPr marL="520700" lvl="1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b="1"/>
              <a:t>二、取得使用者Token</a:t>
            </a:r>
            <a:endParaRPr/>
          </a:p>
          <a:p>
            <a:pPr marL="520700" lvl="1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b="1"/>
              <a:t>三、自動化訊息</a:t>
            </a:r>
            <a:endParaRPr b="1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  <p:sp>
        <p:nvSpPr>
          <p:cNvPr id="392" name="Google Shape;392;p54"/>
          <p:cNvSpPr/>
          <p:nvPr/>
        </p:nvSpPr>
        <p:spPr>
          <a:xfrm>
            <a:off x="7527888" y="93434"/>
            <a:ext cx="458700" cy="37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54" descr="https://pic.pimg.tw/youyouyou/1518524486-1863466201_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9066" y="93431"/>
            <a:ext cx="2353585" cy="470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https://notify-bot.line.me/zh_TW/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750" y="1109825"/>
            <a:ext cx="6863499" cy="3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  <p:pic>
        <p:nvPicPr>
          <p:cNvPr id="409" name="Google Shape;409;p56" descr="https://pic.pimg.tw/youyouyou/1518516161-2068672090_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3439" y="617934"/>
            <a:ext cx="3979069" cy="428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56" descr="https://pic.pimg.tw/youyouyou/1518515379-2742127682_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171" y="1080225"/>
            <a:ext cx="3939455" cy="33616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複製權杖</a:t>
            </a:r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請將權杖(密碼)複製後，存放在特定的記事本內，因為這個只會出現一次，無法從任何地方再查詢到</a:t>
            </a:r>
            <a:endParaRPr/>
          </a:p>
          <a:p>
            <a:pPr marL="1778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不過真的不見了也沒關係，可以重新申請即可。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  <p:pic>
        <p:nvPicPr>
          <p:cNvPr id="418" name="Google Shape;418;p57" descr="https://pic.pimg.tw/youyouyou/1518516256-3967053743_n.png"/>
          <p:cNvPicPr preferRelativeResize="0"/>
          <p:nvPr/>
        </p:nvPicPr>
        <p:blipFill rotWithShape="1">
          <a:blip r:embed="rId3">
            <a:alphaModFix/>
          </a:blip>
          <a:srcRect b="14842"/>
          <a:stretch/>
        </p:blipFill>
        <p:spPr>
          <a:xfrm>
            <a:off x="631975" y="2256274"/>
            <a:ext cx="4054650" cy="2583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57" descr="https://pic.pimg.tw/youyouyou/1518530485-4214825490_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9228" y="1255969"/>
            <a:ext cx="2634366" cy="35841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連接超音波</a:t>
            </a:r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2878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利用超音波測試距離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echoPin接在GPIO14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trigPin接在GPIO15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超音波測試程式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https://twgo.io/kjlqg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>
            <a:spLocks noGrp="1"/>
          </p:cNvSpPr>
          <p:nvPr>
            <p:ph type="sldNum" idx="12"/>
          </p:nvPr>
        </p:nvSpPr>
        <p:spPr>
          <a:xfrm>
            <a:off x="7390338" y="47350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155" y="951173"/>
            <a:ext cx="6793521" cy="35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連接人體感測器</a:t>
            </a:r>
            <a:endParaRPr/>
          </a:p>
        </p:txBody>
      </p:sp>
      <p:sp>
        <p:nvSpPr>
          <p:cNvPr id="435" name="Google Shape;435;p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2878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/>
              <a:t>人體感測器SR501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out腳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接在GPIO</a:t>
            </a:r>
            <a:r>
              <a:rPr lang="zh-TW"/>
              <a:t>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SR501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測試程式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逆時針轉到底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twgo.io/gbyrg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sldNum" idx="12"/>
          </p:nvPr>
        </p:nvSpPr>
        <p:spPr>
          <a:xfrm>
            <a:off x="7127088" y="4834622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824" y="951173"/>
            <a:ext cx="6511576" cy="35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3220321"/>
            <a:ext cx="2344125" cy="18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人體感測器的幾個特點</a:t>
            </a:r>
            <a:endParaRPr/>
          </a:p>
        </p:txBody>
      </p:sp>
      <p:sp>
        <p:nvSpPr>
          <p:cNvPr id="444" name="Google Shape;444;p6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2300"/>
              <a:t>有人時為1，沒人時為0</a:t>
            </a:r>
            <a:endParaRPr sz="23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2300"/>
              <a:t>感測"變化"，所以站著不動也是0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/>
              <a:t>高電位後，需要一段約5秒的回覆時間，在這5秒內，只能輸出0</a:t>
            </a:r>
            <a:endParaRPr sz="2300"/>
          </a:p>
        </p:txBody>
      </p:sp>
      <p:sp>
        <p:nvSpPr>
          <p:cNvPr id="445" name="Google Shape;445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超音波,人體感測Line通知範例程式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body" idx="1"/>
          </p:nvPr>
        </p:nvSpPr>
        <p:spPr>
          <a:xfrm>
            <a:off x="564206" y="1268119"/>
            <a:ext cx="5538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r>
              <a:rPr lang="zh-TW"/>
              <a:t>超音波傳LINE範例程式：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https://twgo.io/gxgmd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r>
              <a:rPr lang="zh-TW"/>
              <a:t>紅外線SR501傳LINE範例：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https://twgo.io/fbteg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請注意，Line接收規定一小時內50張，且最大</a:t>
            </a:r>
            <a:br>
              <a:rPr lang="zh-TW"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800x600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4444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記得改網路設定，並填入Line代號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endParaRPr/>
          </a:p>
        </p:txBody>
      </p:sp>
      <p:sp>
        <p:nvSpPr>
          <p:cNvPr id="453" name="Google Shape;453;p61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1" y="-2567045"/>
            <a:ext cx="4566475" cy="96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591703" y="3630822"/>
            <a:ext cx="6236494" cy="126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8650" y="124294"/>
            <a:ext cx="78867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傳統ESP32CAM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94775" y="1369225"/>
            <a:ext cx="2689500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100"/>
              <a:t>ESP32-CAM</a:t>
            </a:r>
            <a:endParaRPr sz="2100"/>
          </a:p>
          <a:p>
            <a:pPr marL="520700" lvl="1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sz="1700"/>
              <a:t>ESP32/雙核/4M</a:t>
            </a:r>
            <a:endParaRPr sz="1700"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zh-TW" sz="1700"/>
              <a:t>4M PSRAM</a:t>
            </a:r>
            <a:endParaRPr sz="1700"/>
          </a:p>
          <a:p>
            <a:pPr marL="520700" lvl="1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sz="1700"/>
              <a:t>WIFI, BLE</a:t>
            </a:r>
            <a:endParaRPr sz="1700"/>
          </a:p>
          <a:p>
            <a:pPr marL="520700" lvl="1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sz="1700"/>
              <a:t>OV2640(200W)</a:t>
            </a:r>
            <a:endParaRPr sz="1700"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zh-TW" sz="1700"/>
              <a:t>TF card(32G以下)</a:t>
            </a:r>
            <a:endParaRPr sz="17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100"/>
              <a:t>缺少USB要在添購USB-TTL</a:t>
            </a:r>
            <a:endParaRPr sz="210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zh-TW" sz="2100"/>
              <a:t>缺少類比感測(WIFI使用時)</a:t>
            </a:r>
            <a:endParaRPr sz="2100"/>
          </a:p>
        </p:txBody>
      </p:sp>
      <p:pic>
        <p:nvPicPr>
          <p:cNvPr id="84" name="Google Shape;84;p17" descr="https://pic.pimg.tw/youyouyou/1552228729-4256969197_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2900" y="1143250"/>
            <a:ext cx="6051100" cy="34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問題1：傳送超過50張</a:t>
            </a:r>
            <a:endParaRPr/>
          </a:p>
        </p:txBody>
      </p:sp>
      <p:sp>
        <p:nvSpPr>
          <p:cNvPr id="461" name="Google Shape;461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LINE限制50張/小時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50</a:t>
            </a:fld>
            <a:endParaRPr/>
          </a:p>
        </p:txBody>
      </p:sp>
      <p:pic>
        <p:nvPicPr>
          <p:cNvPr id="463" name="Google Shape;4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5" y="1840538"/>
            <a:ext cx="8515351" cy="300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問題2：群組未邀請</a:t>
            </a:r>
            <a:endParaRPr/>
          </a:p>
        </p:txBody>
      </p:sp>
      <p:sp>
        <p:nvSpPr>
          <p:cNvPr id="469" name="Google Shape;469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進入群組後邀請LINE加入                                          	</a:t>
            </a:r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25" y="1156175"/>
            <a:ext cx="3508850" cy="3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896" y="1944721"/>
            <a:ext cx="2908650" cy="282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>
            <a:spLocks noGrp="1"/>
          </p:cNvSpPr>
          <p:nvPr>
            <p:ph type="ctrTitle"/>
          </p:nvPr>
        </p:nvSpPr>
        <p:spPr>
          <a:xfrm>
            <a:off x="363858" y="1375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MQTT串流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478" name="Google Shape;47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52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代理器、主題、推播、訂閱的關聯性</a:t>
            </a:r>
            <a:endParaRPr/>
          </a:p>
        </p:txBody>
      </p:sp>
      <p:sp>
        <p:nvSpPr>
          <p:cNvPr id="484" name="Google Shape;484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5" name="Google Shape;48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53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13" y="1017725"/>
            <a:ext cx="653818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</a:t>
            </a:r>
            <a:endParaRPr/>
          </a:p>
        </p:txBody>
      </p:sp>
      <p:sp>
        <p:nvSpPr>
          <p:cNvPr id="492" name="Google Shape;492;p66"/>
          <p:cNvSpPr txBox="1">
            <a:spLocks noGrp="1"/>
          </p:cNvSpPr>
          <p:nvPr>
            <p:ph type="body" idx="1"/>
          </p:nvPr>
        </p:nvSpPr>
        <p:spPr>
          <a:xfrm>
            <a:off x="311700" y="401525"/>
            <a:ext cx="8520600" cy="4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代理人Broker：郵局      </a:t>
            </a: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主題Topic：租用郵政信箱名稱(可自訂)                           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93" name="Google Shape;49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54</a:t>
            </a:fld>
            <a:endParaRPr/>
          </a:p>
        </p:txBody>
      </p:sp>
      <p:pic>
        <p:nvPicPr>
          <p:cNvPr id="494" name="Google Shape;4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04" y="1590125"/>
            <a:ext cx="3345100" cy="35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6"/>
          <p:cNvSpPr/>
          <p:nvPr/>
        </p:nvSpPr>
        <p:spPr>
          <a:xfrm>
            <a:off x="1625275" y="2418775"/>
            <a:ext cx="1096200" cy="62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推播</a:t>
            </a:r>
            <a:endParaRPr sz="1900"/>
          </a:p>
        </p:txBody>
      </p:sp>
      <p:sp>
        <p:nvSpPr>
          <p:cNvPr id="496" name="Google Shape;496;p66"/>
          <p:cNvSpPr/>
          <p:nvPr/>
        </p:nvSpPr>
        <p:spPr>
          <a:xfrm>
            <a:off x="6242950" y="2418775"/>
            <a:ext cx="1096200" cy="62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訂閱</a:t>
            </a:r>
            <a:endParaRPr sz="1900"/>
          </a:p>
        </p:txBody>
      </p:sp>
      <p:sp>
        <p:nvSpPr>
          <p:cNvPr id="497" name="Google Shape;497;p66"/>
          <p:cNvSpPr/>
          <p:nvPr/>
        </p:nvSpPr>
        <p:spPr>
          <a:xfrm>
            <a:off x="1673075" y="3384375"/>
            <a:ext cx="923100" cy="53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訂閱</a:t>
            </a:r>
            <a:endParaRPr sz="1900"/>
          </a:p>
        </p:txBody>
      </p:sp>
      <p:sp>
        <p:nvSpPr>
          <p:cNvPr id="498" name="Google Shape;498;p66"/>
          <p:cNvSpPr/>
          <p:nvPr/>
        </p:nvSpPr>
        <p:spPr>
          <a:xfrm>
            <a:off x="6250850" y="3384375"/>
            <a:ext cx="1096200" cy="534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推播</a:t>
            </a:r>
            <a:endParaRPr sz="1900"/>
          </a:p>
        </p:txBody>
      </p:sp>
      <p:sp>
        <p:nvSpPr>
          <p:cNvPr id="499" name="Google Shape;499;p66"/>
          <p:cNvSpPr/>
          <p:nvPr/>
        </p:nvSpPr>
        <p:spPr>
          <a:xfrm>
            <a:off x="3883425" y="2616025"/>
            <a:ext cx="237000" cy="22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6"/>
          <p:cNvSpPr/>
          <p:nvPr/>
        </p:nvSpPr>
        <p:spPr>
          <a:xfrm>
            <a:off x="3478175" y="3513800"/>
            <a:ext cx="237000" cy="22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6"/>
          <p:cNvSpPr txBox="1"/>
          <p:nvPr/>
        </p:nvSpPr>
        <p:spPr>
          <a:xfrm>
            <a:off x="3826950" y="237165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三重郵局005號</a:t>
            </a:r>
            <a:endParaRPr b="1"/>
          </a:p>
        </p:txBody>
      </p:sp>
      <p:sp>
        <p:nvSpPr>
          <p:cNvPr id="502" name="Google Shape;502;p66"/>
          <p:cNvSpPr txBox="1"/>
          <p:nvPr/>
        </p:nvSpPr>
        <p:spPr>
          <a:xfrm>
            <a:off x="3615000" y="354280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三重郵局062號</a:t>
            </a:r>
            <a:endParaRPr b="1"/>
          </a:p>
        </p:txBody>
      </p:sp>
      <p:pic>
        <p:nvPicPr>
          <p:cNvPr id="503" name="Google Shape;503;p66"/>
          <p:cNvPicPr preferRelativeResize="0"/>
          <p:nvPr/>
        </p:nvPicPr>
        <p:blipFill rotWithShape="1">
          <a:blip r:embed="rId4">
            <a:alphaModFix/>
          </a:blip>
          <a:srcRect l="11153" t="19428" r="2788" b="7642"/>
          <a:stretch/>
        </p:blipFill>
        <p:spPr>
          <a:xfrm>
            <a:off x="698723" y="4127675"/>
            <a:ext cx="1303375" cy="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6"/>
          <p:cNvPicPr preferRelativeResize="0"/>
          <p:nvPr/>
        </p:nvPicPr>
        <p:blipFill rotWithShape="1">
          <a:blip r:embed="rId5">
            <a:alphaModFix/>
          </a:blip>
          <a:srcRect l="39631" b="28556"/>
          <a:stretch/>
        </p:blipFill>
        <p:spPr>
          <a:xfrm>
            <a:off x="311703" y="596634"/>
            <a:ext cx="2044950" cy="163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2511050"/>
            <a:ext cx="11144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3266" y="2494525"/>
            <a:ext cx="1198359" cy="13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也可由MQTTGO網頁觀看</a:t>
            </a:r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https://MQTTGO.io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也可以將目前檢視存檔htm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13" name="Google Shape;51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275" y="908725"/>
            <a:ext cx="5758051" cy="18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47" y="2516672"/>
            <a:ext cx="3263825" cy="2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378" y="0"/>
            <a:ext cx="2981575" cy="5056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8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MQTT串流</a:t>
            </a:r>
            <a:endParaRPr/>
          </a:p>
        </p:txBody>
      </p:sp>
      <p:sp>
        <p:nvSpPr>
          <p:cNvPr id="523" name="Google Shape;523;p68"/>
          <p:cNvSpPr txBox="1">
            <a:spLocks noGrp="1"/>
          </p:cNvSpPr>
          <p:nvPr>
            <p:ph type="body" idx="1"/>
          </p:nvPr>
        </p:nvSpPr>
        <p:spPr>
          <a:xfrm>
            <a:off x="628650" y="951175"/>
            <a:ext cx="5169300" cy="4138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範例程式（定時每0.5秒）：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https://twgo.io/ieswk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安裝程式庫：PubsubClient (Nick)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Android 手機安裝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 APP：</a:t>
            </a:r>
            <a:r>
              <a:rPr lang="zh-TW" sz="19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twgo.io/ufhzo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333333"/>
                </a:solidFill>
                <a:highlight>
                  <a:srgbClr val="FFFFFF"/>
                </a:highlight>
              </a:rPr>
              <a:t>APK備份：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8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56</a:t>
            </a:fld>
            <a:endParaRPr/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6">
            <a:alphaModFix/>
          </a:blip>
          <a:srcRect t="6036" b="13584"/>
          <a:stretch/>
        </p:blipFill>
        <p:spPr>
          <a:xfrm>
            <a:off x="6108675" y="213200"/>
            <a:ext cx="2655800" cy="45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8"/>
          <p:cNvPicPr preferRelativeResize="0"/>
          <p:nvPr/>
        </p:nvPicPr>
        <p:blipFill rotWithShape="1">
          <a:blip r:embed="rId7">
            <a:alphaModFix/>
          </a:blip>
          <a:srcRect l="8928" t="10103" r="9231" b="7686"/>
          <a:stretch/>
        </p:blipFill>
        <p:spPr>
          <a:xfrm>
            <a:off x="2223737" y="3057250"/>
            <a:ext cx="1690125" cy="16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利用Colab來接收並存檔jpg</a:t>
            </a:r>
            <a:endParaRPr/>
          </a:p>
        </p:txBody>
      </p:sp>
      <p:sp>
        <p:nvSpPr>
          <p:cNvPr id="532" name="Google Shape;532;p69"/>
          <p:cNvSpPr txBox="1">
            <a:spLocks noGrp="1"/>
          </p:cNvSpPr>
          <p:nvPr>
            <p:ph type="body" idx="1"/>
          </p:nvPr>
        </p:nvSpPr>
        <p:spPr>
          <a:xfrm>
            <a:off x="303175" y="1385950"/>
            <a:ext cx="27528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https://twgo.io/qpjdi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533" name="Google Shape;533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57</a:t>
            </a:fld>
            <a:endParaRPr/>
          </a:p>
        </p:txBody>
      </p:sp>
      <p:pic>
        <p:nvPicPr>
          <p:cNvPr id="534" name="Google Shape;534;p69"/>
          <p:cNvPicPr preferRelativeResize="0"/>
          <p:nvPr/>
        </p:nvPicPr>
        <p:blipFill rotWithShape="1">
          <a:blip r:embed="rId4">
            <a:alphaModFix/>
          </a:blip>
          <a:srcRect l="2409" t="26621" r="58418" b="28763"/>
          <a:stretch/>
        </p:blipFill>
        <p:spPr>
          <a:xfrm>
            <a:off x="3055975" y="1385962"/>
            <a:ext cx="5453976" cy="34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MQTT雙向互動</a:t>
            </a:r>
            <a:endParaRPr/>
          </a:p>
        </p:txBody>
      </p:sp>
      <p:sp>
        <p:nvSpPr>
          <p:cNvPr id="540" name="Google Shape;540;p70"/>
          <p:cNvSpPr txBox="1">
            <a:spLocks noGrp="1"/>
          </p:cNvSpPr>
          <p:nvPr>
            <p:ph type="body" idx="1"/>
          </p:nvPr>
        </p:nvSpPr>
        <p:spPr>
          <a:xfrm>
            <a:off x="628650" y="1369275"/>
            <a:ext cx="5290200" cy="331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1. 遠距監看+遠距開燈：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2. 遠距監看+遠距開門關門SG90模擬：</a:t>
            </a:r>
            <a:endParaRPr sz="1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58</a:t>
            </a:fld>
            <a:endParaRPr/>
          </a:p>
        </p:txBody>
      </p:sp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13" y="308900"/>
            <a:ext cx="2452538" cy="464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0"/>
          <p:cNvPicPr preferRelativeResize="0"/>
          <p:nvPr/>
        </p:nvPicPr>
        <p:blipFill rotWithShape="1">
          <a:blip r:embed="rId4">
            <a:alphaModFix/>
          </a:blip>
          <a:srcRect t="6037" b="4123"/>
          <a:stretch/>
        </p:blipFill>
        <p:spPr>
          <a:xfrm>
            <a:off x="6143725" y="504916"/>
            <a:ext cx="2184549" cy="42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19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WebSocket</a:t>
            </a:r>
            <a:endParaRPr sz="3000"/>
          </a:p>
        </p:txBody>
      </p:sp>
      <p:sp>
        <p:nvSpPr>
          <p:cNvPr id="549" name="Google Shape;54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59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安信可ESP32CAM腳位圖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29750"/>
          <a:stretch/>
        </p:blipFill>
        <p:spPr>
          <a:xfrm>
            <a:off x="372750" y="1164450"/>
            <a:ext cx="8219500" cy="368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WS串流</a:t>
            </a:r>
            <a:endParaRPr/>
          </a:p>
        </p:txBody>
      </p:sp>
      <p:sp>
        <p:nvSpPr>
          <p:cNvPr id="555" name="Google Shape;55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WS串流速度可以比MQTT更快，fps可以10以上，不過ESP32會變得很燙，不建議長期使用，或者降頻使用。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WS需要一個</a:t>
            </a:r>
            <a:r>
              <a:rPr lang="zh-TW" b="1">
                <a:solidFill>
                  <a:srgbClr val="FF0000"/>
                </a:solidFill>
              </a:rPr>
              <a:t>公開ip</a:t>
            </a:r>
            <a:r>
              <a:rPr lang="zh-TW"/>
              <a:t>的Nodered網站，MQTT則不用，因為MQTT透過Broker轉接。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WS範例程式碼：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https://twgo.io/ckjqq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56" name="Google Shape;55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60</a:t>
            </a:fld>
            <a:endParaRPr/>
          </a:p>
        </p:txBody>
      </p:sp>
      <p:pic>
        <p:nvPicPr>
          <p:cNvPr id="557" name="Google Shape;55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797" y="2300600"/>
            <a:ext cx="2350350" cy="27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Nodered設定</a:t>
            </a:r>
            <a:endParaRPr/>
          </a:p>
        </p:txBody>
      </p:sp>
      <p:sp>
        <p:nvSpPr>
          <p:cNvPr id="563" name="Google Shape;563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WS接收                  轉換Base64                            顯示dashboard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/>
              <a:t> 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								計算FPS           將FPS回傳當作確認訊息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JSON：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https://twgo.io/bjqwx</a:t>
            </a:r>
            <a:endParaRPr/>
          </a:p>
        </p:txBody>
      </p:sp>
      <p:sp>
        <p:nvSpPr>
          <p:cNvPr id="564" name="Google Shape;56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61</a:t>
            </a:fld>
            <a:endParaRPr/>
          </a:p>
        </p:txBody>
      </p:sp>
      <p:pic>
        <p:nvPicPr>
          <p:cNvPr id="565" name="Google Shape;565;p73"/>
          <p:cNvPicPr preferRelativeResize="0"/>
          <p:nvPr/>
        </p:nvPicPr>
        <p:blipFill rotWithShape="1">
          <a:blip r:embed="rId4">
            <a:alphaModFix/>
          </a:blip>
          <a:srcRect t="20944" b="22095"/>
          <a:stretch/>
        </p:blipFill>
        <p:spPr>
          <a:xfrm>
            <a:off x="490500" y="1763425"/>
            <a:ext cx="7981950" cy="14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Teachable Machine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8" name="Google Shape;598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由Google 推出的AI辨識工具，協助無AI基礎使用者快速建立影像辨識的模型，並提供範例程式。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優點：快速體驗                缺點：只有分類器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9" name="Google Shape;599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chemeClr val="lt2"/>
                </a:solidFill>
              </a:rPr>
              <a:t>62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平台：</a:t>
            </a:r>
            <a:endParaRPr/>
          </a:p>
        </p:txBody>
      </p:sp>
      <p:sp>
        <p:nvSpPr>
          <p:cNvPr id="605" name="Google Shape;605;p78"/>
          <p:cNvSpPr txBox="1">
            <a:spLocks noGrp="1"/>
          </p:cNvSpPr>
          <p:nvPr>
            <p:ph type="body" idx="1"/>
          </p:nvPr>
        </p:nvSpPr>
        <p:spPr>
          <a:xfrm>
            <a:off x="291375" y="1509506"/>
            <a:ext cx="8191200" cy="278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網址：</a:t>
            </a:r>
            <a:r>
              <a:rPr lang="zh-TW" sz="2200" u="sng">
                <a:solidFill>
                  <a:schemeClr val="hlink"/>
                </a:solidFill>
                <a:hlinkClick r:id="rId3"/>
              </a:rPr>
              <a:t>https://teachablemachine.withgoogle.com/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服務提供者：Goolge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特點：匯出成Tensorflow檔案，提供邊緣運算（樹莓派、Jetson Nano、Android、ESP32(Arduino)等）裝置使用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https://www.tensorflow.org/lite/microcontrollers?hl=zh-tw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606" name="Google Shape;606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新增一個計畫</a:t>
            </a:r>
            <a:endParaRPr/>
          </a:p>
        </p:txBody>
      </p:sp>
      <p:sp>
        <p:nvSpPr>
          <p:cNvPr id="612" name="Google Shape;612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98" y="1268050"/>
            <a:ext cx="6128626" cy="38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選擇Image Project</a:t>
            </a:r>
            <a:endParaRPr/>
          </a:p>
        </p:txBody>
      </p:sp>
      <p:sp>
        <p:nvSpPr>
          <p:cNvPr id="620" name="Google Shape;620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1" name="Google Shape;6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15" y="1113788"/>
            <a:ext cx="6401936" cy="37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模型訓練三個步驟</a:t>
            </a:r>
            <a:endParaRPr/>
          </a:p>
        </p:txBody>
      </p:sp>
      <p:sp>
        <p:nvSpPr>
          <p:cNvPr id="628" name="Google Shape;628;p81"/>
          <p:cNvSpPr txBox="1">
            <a:spLocks noGrp="1"/>
          </p:cNvSpPr>
          <p:nvPr>
            <p:ph type="body" idx="1"/>
          </p:nvPr>
        </p:nvSpPr>
        <p:spPr>
          <a:xfrm>
            <a:off x="0" y="1369225"/>
            <a:ext cx="91440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1.準備資料                                                           2.訓練模型                     3.查看結果</a:t>
            </a:r>
            <a:endParaRPr/>
          </a:p>
        </p:txBody>
      </p:sp>
      <p:sp>
        <p:nvSpPr>
          <p:cNvPr id="629" name="Google Shape;629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66</a:t>
            </a:fld>
            <a:endParaRPr/>
          </a:p>
        </p:txBody>
      </p:sp>
      <p:pic>
        <p:nvPicPr>
          <p:cNvPr id="630" name="Google Shape;6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8629"/>
            <a:ext cx="9144000" cy="434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新增類別</a:t>
            </a:r>
            <a:endParaRPr/>
          </a:p>
        </p:txBody>
      </p:sp>
      <p:sp>
        <p:nvSpPr>
          <p:cNvPr id="636" name="Google Shape;636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預設只有兩類，如果要新增第三第四，點選下方的add a class</a:t>
            </a:r>
            <a:endParaRPr/>
          </a:p>
        </p:txBody>
      </p:sp>
      <p:pic>
        <p:nvPicPr>
          <p:cNvPr id="637" name="Google Shape;6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00" y="2175450"/>
            <a:ext cx="5415949" cy="28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3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85155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加入訓練資料：1.使用usb Webcam拍照（推薦）</a:t>
            </a:r>
            <a:endParaRPr/>
          </a:p>
        </p:txBody>
      </p:sp>
      <p:sp>
        <p:nvSpPr>
          <p:cNvPr id="644" name="Google Shape;644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68</a:t>
            </a:fld>
            <a:endParaRPr/>
          </a:p>
        </p:txBody>
      </p:sp>
      <p:pic>
        <p:nvPicPr>
          <p:cNvPr id="646" name="Google Shape;6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490" y="1369225"/>
            <a:ext cx="4540560" cy="3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加入訓練資料：2.插入現有圖片</a:t>
            </a:r>
            <a:endParaRPr/>
          </a:p>
        </p:txBody>
      </p:sp>
      <p:sp>
        <p:nvSpPr>
          <p:cNvPr id="652" name="Google Shape;652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5" y="1083082"/>
            <a:ext cx="9144000" cy="383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5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關於Flash閃光燈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IO4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如果希望關閉，請使用digitalWrite(4,0);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86" y="86600"/>
            <a:ext cx="6474162" cy="45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開始訓練</a:t>
            </a:r>
            <a:endParaRPr/>
          </a:p>
        </p:txBody>
      </p:sp>
      <p:sp>
        <p:nvSpPr>
          <p:cNvPr id="660" name="Google Shape;660;p85"/>
          <p:cNvSpPr txBox="1">
            <a:spLocks noGrp="1"/>
          </p:cNvSpPr>
          <p:nvPr>
            <p:ph type="body" idx="1"/>
          </p:nvPr>
        </p:nvSpPr>
        <p:spPr>
          <a:xfrm>
            <a:off x="628650" y="1096501"/>
            <a:ext cx="7886700" cy="353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100"/>
              <a:t>會一直跳出不要切換頁面的按鈕，因為訓練是使用你電腦的資源，所以頁面必須開著，且必須在最上層（要你盯著它訓練）</a:t>
            </a:r>
            <a:endParaRPr sz="2100"/>
          </a:p>
        </p:txBody>
      </p:sp>
      <p:sp>
        <p:nvSpPr>
          <p:cNvPr id="661" name="Google Shape;661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70</a:t>
            </a:fld>
            <a:endParaRPr/>
          </a:p>
        </p:txBody>
      </p:sp>
      <p:pic>
        <p:nvPicPr>
          <p:cNvPr id="662" name="Google Shape;6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802" y="1815225"/>
            <a:ext cx="5402735" cy="3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5"/>
          <p:cNvSpPr/>
          <p:nvPr/>
        </p:nvSpPr>
        <p:spPr>
          <a:xfrm>
            <a:off x="5205450" y="3019275"/>
            <a:ext cx="1252500" cy="1128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訓練選項</a:t>
            </a:r>
            <a:endParaRPr/>
          </a:p>
        </p:txBody>
      </p:sp>
      <p:sp>
        <p:nvSpPr>
          <p:cNvPr id="669" name="Google Shape;669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世代：50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批次量：16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學習率：0.001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" name="Google Shape;67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71</a:t>
            </a:fld>
            <a:endParaRPr/>
          </a:p>
        </p:txBody>
      </p:sp>
      <p:pic>
        <p:nvPicPr>
          <p:cNvPr id="671" name="Google Shape;6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63" y="85725"/>
            <a:ext cx="242887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7"/>
          <p:cNvSpPr txBox="1">
            <a:spLocks noGrp="1"/>
          </p:cNvSpPr>
          <p:nvPr>
            <p:ph type="title"/>
          </p:nvPr>
        </p:nvSpPr>
        <p:spPr>
          <a:xfrm>
            <a:off x="504975" y="14297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AI的迷思</a:t>
            </a:r>
            <a:endParaRPr/>
          </a:p>
        </p:txBody>
      </p:sp>
      <p:sp>
        <p:nvSpPr>
          <p:cNvPr id="677" name="Google Shape;677;p87"/>
          <p:cNvSpPr txBox="1">
            <a:spLocks noGrp="1"/>
          </p:cNvSpPr>
          <p:nvPr>
            <p:ph type="body" idx="1"/>
          </p:nvPr>
        </p:nvSpPr>
        <p:spPr>
          <a:xfrm>
            <a:off x="628650" y="1003851"/>
            <a:ext cx="7886700" cy="3628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學習率小（0.001）是因為不想讓AI太快背熟所有題目，讓AI慢慢學習。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因為AI只是一個很會背答案的乖學生，背的太熟，會導致她沒辦法回答不一樣的題目。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學得快--&gt;背答案--&gt;考試成績好--&gt;</a:t>
            </a:r>
            <a:r>
              <a:rPr lang="zh-TW" sz="2400">
                <a:solidFill>
                  <a:srgbClr val="FF0000"/>
                </a:solidFill>
              </a:rPr>
              <a:t>職場表現差</a:t>
            </a:r>
            <a:endParaRPr sz="240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學得慢--&gt;愛思考--&gt;考試成績差--&gt;</a:t>
            </a:r>
            <a:r>
              <a:rPr lang="zh-TW" sz="2400">
                <a:solidFill>
                  <a:srgbClr val="FF0000"/>
                </a:solidFill>
              </a:rPr>
              <a:t>職場表現佳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678" name="Google Shape;678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8"/>
          <p:cNvSpPr txBox="1">
            <a:spLocks noGrp="1"/>
          </p:cNvSpPr>
          <p:nvPr>
            <p:ph type="title"/>
          </p:nvPr>
        </p:nvSpPr>
        <p:spPr>
          <a:xfrm>
            <a:off x="527275" y="11139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查看訓練過程與結果</a:t>
            </a:r>
            <a:endParaRPr/>
          </a:p>
        </p:txBody>
      </p:sp>
      <p:sp>
        <p:nvSpPr>
          <p:cNvPr id="684" name="Google Shape;684;p88"/>
          <p:cNvSpPr txBox="1">
            <a:spLocks noGrp="1"/>
          </p:cNvSpPr>
          <p:nvPr>
            <p:ph type="body" idx="1"/>
          </p:nvPr>
        </p:nvSpPr>
        <p:spPr>
          <a:xfrm>
            <a:off x="628650" y="1002726"/>
            <a:ext cx="7886700" cy="363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點選hood，開啟訓練結果     混淆矩陣       訓練過程                    </a:t>
            </a:r>
            <a:endParaRPr/>
          </a:p>
        </p:txBody>
      </p:sp>
      <p:pic>
        <p:nvPicPr>
          <p:cNvPr id="685" name="Google Shape;6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651" y="751304"/>
            <a:ext cx="2387425" cy="392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8"/>
          <p:cNvPicPr preferRelativeResize="0"/>
          <p:nvPr/>
        </p:nvPicPr>
        <p:blipFill rotWithShape="1">
          <a:blip r:embed="rId4">
            <a:alphaModFix/>
          </a:blip>
          <a:srcRect b="21463"/>
          <a:stretch/>
        </p:blipFill>
        <p:spPr>
          <a:xfrm>
            <a:off x="3470563" y="1507712"/>
            <a:ext cx="2447200" cy="34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測試看看</a:t>
            </a:r>
            <a:endParaRPr/>
          </a:p>
        </p:txBody>
      </p:sp>
      <p:sp>
        <p:nvSpPr>
          <p:cNvPr id="693" name="Google Shape;693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74</a:t>
            </a:fld>
            <a:endParaRPr/>
          </a:p>
        </p:txBody>
      </p:sp>
      <p:pic>
        <p:nvPicPr>
          <p:cNvPr id="695" name="Google Shape;69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973" y="843238"/>
            <a:ext cx="2301301" cy="431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187" y="843238"/>
            <a:ext cx="2130925" cy="431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775" y="879339"/>
            <a:ext cx="2266721" cy="431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512" y="879352"/>
            <a:ext cx="2178667" cy="431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8151" y="944226"/>
            <a:ext cx="2252157" cy="431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匯出AI模型</a:t>
            </a:r>
            <a:endParaRPr/>
          </a:p>
        </p:txBody>
      </p:sp>
      <p:sp>
        <p:nvSpPr>
          <p:cNvPr id="705" name="Google Shape;705;p90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2057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js：網頁環境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ts：加速裝置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lite：邊緣裝置</a:t>
            </a:r>
            <a:endParaRPr sz="1400">
              <a:solidFill>
                <a:srgbClr val="4A4E5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4A4E5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75</a:t>
            </a:fld>
            <a:endParaRPr/>
          </a:p>
        </p:txBody>
      </p:sp>
      <p:pic>
        <p:nvPicPr>
          <p:cNvPr id="707" name="Google Shape;7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26" y="977175"/>
            <a:ext cx="6043549" cy="38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0"/>
          <p:cNvSpPr/>
          <p:nvPr/>
        </p:nvSpPr>
        <p:spPr>
          <a:xfrm>
            <a:off x="7502450" y="1226350"/>
            <a:ext cx="1096500" cy="31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0"/>
          <p:cNvSpPr/>
          <p:nvPr/>
        </p:nvSpPr>
        <p:spPr>
          <a:xfrm>
            <a:off x="2791800" y="1421125"/>
            <a:ext cx="3116400" cy="31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請選擇tensorflow</a:t>
            </a:r>
            <a:endParaRPr/>
          </a:p>
        </p:txBody>
      </p:sp>
      <p:sp>
        <p:nvSpPr>
          <p:cNvPr id="715" name="Google Shape;715;p91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29550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如要在Python環境中使用，請選擇Tensorflow，並選擇keras架構後，點選Download my model即可下載。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下方有python範例指導您如何使用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76</a:t>
            </a:fld>
            <a:endParaRPr/>
          </a:p>
        </p:txBody>
      </p:sp>
      <p:pic>
        <p:nvPicPr>
          <p:cNvPr id="717" name="Google Shape;7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475" y="833425"/>
            <a:ext cx="5488526" cy="38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1"/>
          <p:cNvSpPr/>
          <p:nvPr/>
        </p:nvSpPr>
        <p:spPr>
          <a:xfrm>
            <a:off x="4952300" y="1204600"/>
            <a:ext cx="1176000" cy="53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1"/>
          <p:cNvSpPr/>
          <p:nvPr/>
        </p:nvSpPr>
        <p:spPr>
          <a:xfrm>
            <a:off x="3396000" y="1864275"/>
            <a:ext cx="1176000" cy="535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2"/>
          <p:cNvSpPr txBox="1">
            <a:spLocks noGrp="1"/>
          </p:cNvSpPr>
          <p:nvPr>
            <p:ph type="title"/>
          </p:nvPr>
        </p:nvSpPr>
        <p:spPr>
          <a:xfrm>
            <a:off x="635438" y="435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搭配JS匯出模型（ESP32CAM用）</a:t>
            </a:r>
            <a:endParaRPr/>
          </a:p>
        </p:txBody>
      </p:sp>
      <p:sp>
        <p:nvSpPr>
          <p:cNvPr id="725" name="Google Shape;725;p92"/>
          <p:cNvSpPr txBox="1">
            <a:spLocks noGrp="1"/>
          </p:cNvSpPr>
          <p:nvPr>
            <p:ph type="body" idx="1"/>
          </p:nvPr>
        </p:nvSpPr>
        <p:spPr>
          <a:xfrm>
            <a:off x="6784775" y="1369225"/>
            <a:ext cx="1730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複製網址到記事本</a:t>
            </a:r>
            <a:endParaRPr/>
          </a:p>
        </p:txBody>
      </p:sp>
      <p:sp>
        <p:nvSpPr>
          <p:cNvPr id="726" name="Google Shape;726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77</a:t>
            </a:fld>
            <a:endParaRPr/>
          </a:p>
        </p:txBody>
      </p:sp>
      <p:pic>
        <p:nvPicPr>
          <p:cNvPr id="727" name="Google Shape;72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63" y="1027950"/>
            <a:ext cx="6219037" cy="411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下載的檔案內容</a:t>
            </a:r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29550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檔案為壓縮檔，一個為labels.txt，內容為分類器的tag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一個為keras的h5模型檔案，這個檔案未來我們會在python中呼叫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78</a:t>
            </a:fld>
            <a:endParaRPr/>
          </a:p>
        </p:txBody>
      </p:sp>
      <p:pic>
        <p:nvPicPr>
          <p:cNvPr id="735" name="Google Shape;7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414" y="873823"/>
            <a:ext cx="2381811" cy="16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225" y="1919019"/>
            <a:ext cx="19050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儲存專案</a:t>
            </a:r>
            <a:endParaRPr/>
          </a:p>
        </p:txBody>
      </p:sp>
      <p:sp>
        <p:nvSpPr>
          <p:cNvPr id="742" name="Google Shape;742;p94"/>
          <p:cNvSpPr txBox="1">
            <a:spLocks noGrp="1"/>
          </p:cNvSpPr>
          <p:nvPr>
            <p:ph type="body" idx="1"/>
          </p:nvPr>
        </p:nvSpPr>
        <p:spPr>
          <a:xfrm>
            <a:off x="539400" y="1270719"/>
            <a:ext cx="10515600" cy="435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點選左上角功能鍵[三]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點選Save Project to drive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輸入檔名即可存在你的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Google硬碟中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副檔名：tm</a:t>
            </a:r>
            <a:endParaRPr/>
          </a:p>
        </p:txBody>
      </p:sp>
      <p:sp>
        <p:nvSpPr>
          <p:cNvPr id="743" name="Google Shape;743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79</a:t>
            </a:fld>
            <a:endParaRPr/>
          </a:p>
        </p:txBody>
      </p:sp>
      <p:pic>
        <p:nvPicPr>
          <p:cNvPr id="744" name="Google Shape;7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75" y="746750"/>
            <a:ext cx="5764525" cy="358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58" y="3345725"/>
            <a:ext cx="2856717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>
              <a:buNone/>
            </a:pPr>
            <a:r>
              <a:rPr lang="zh-TW" altLang="zh-TW" sz="2000" dirty="0"/>
              <a:t>NMKCAM </a:t>
            </a:r>
            <a:r>
              <a:rPr lang="zh-TW" altLang="en-US" sz="2000" dirty="0"/>
              <a:t> </a:t>
            </a:r>
            <a:r>
              <a:rPr lang="zh-TW" sz="1900" dirty="0"/>
              <a:t>ESP32CAM的產品，主要不同點</a:t>
            </a:r>
            <a:endParaRPr sz="1900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/>
              <a:t> </a:t>
            </a:r>
            <a:r>
              <a:rPr lang="zh-TW" sz="1900" dirty="0">
                <a:solidFill>
                  <a:schemeClr val="dk1"/>
                </a:solidFill>
              </a:rPr>
              <a:t>-台灣品牌台灣設計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>
                <a:solidFill>
                  <a:schemeClr val="dk1"/>
                </a:solidFill>
              </a:rPr>
              <a:t> -安信可ESP32CAM同規格(尺寸、雙核心、4M flash 、4M PSRAM)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>
                <a:solidFill>
                  <a:schemeClr val="dk1"/>
                </a:solidFill>
              </a:rPr>
              <a:t> -RST按鈕改正面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>
                <a:solidFill>
                  <a:schemeClr val="dk1"/>
                </a:solidFill>
              </a:rPr>
              <a:t> -內建3D天線且自動跳外接天線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>
                <a:solidFill>
                  <a:schemeClr val="dk1"/>
                </a:solidFill>
              </a:rPr>
              <a:t> -移除IO4惱人閃光燈，</a:t>
            </a:r>
            <a:r>
              <a:rPr lang="zh-TW" sz="1900" dirty="0">
                <a:solidFill>
                  <a:srgbClr val="FF0000"/>
                </a:solidFill>
              </a:rPr>
              <a:t>改一般LED燈IO 33</a:t>
            </a:r>
            <a:endParaRPr sz="1900"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900" dirty="0">
                <a:solidFill>
                  <a:schemeClr val="dk1"/>
                </a:solidFill>
              </a:rPr>
              <a:t> -</a:t>
            </a:r>
            <a:r>
              <a:rPr lang="zh-TW" sz="1900" dirty="0">
                <a:solidFill>
                  <a:srgbClr val="FF0000"/>
                </a:solidFill>
              </a:rPr>
              <a:t>右上IO16改IO33</a:t>
            </a:r>
            <a:r>
              <a:rPr lang="zh-TW" sz="1900" dirty="0">
                <a:solidFill>
                  <a:schemeClr val="dk1"/>
                </a:solidFill>
              </a:rPr>
              <a:t>(可在使用WiFi時作類比讀取)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900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l="30307" t="1380" r="20809"/>
          <a:stretch/>
        </p:blipFill>
        <p:spPr>
          <a:xfrm>
            <a:off x="5984843" y="2494685"/>
            <a:ext cx="2859863" cy="27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5A1A28D-5DC4-417A-ACF1-03C7D0D4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使用Colab進行Teachable machine辨識</a:t>
            </a:r>
            <a:endParaRPr/>
          </a:p>
        </p:txBody>
      </p:sp>
      <p:sp>
        <p:nvSpPr>
          <p:cNvPr id="751" name="Google Shape;751;p9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範例：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https://twgo.io/zompl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80</a:t>
            </a:fld>
            <a:endParaRPr/>
          </a:p>
        </p:txBody>
      </p:sp>
      <p:pic>
        <p:nvPicPr>
          <p:cNvPr id="753" name="Google Shape;75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9412" y="1985963"/>
            <a:ext cx="30765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050" y="2124088"/>
            <a:ext cx="31146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625" y="2033588"/>
            <a:ext cx="32194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使用ESP32CAM來做TM</a:t>
            </a:r>
            <a:endParaRPr/>
          </a:p>
        </p:txBody>
      </p:sp>
      <p:sp>
        <p:nvSpPr>
          <p:cNvPr id="762" name="Google Shape;762;p96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程式網址：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https://twgo.io/fdetb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6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81</a:t>
            </a:fld>
            <a:endParaRPr/>
          </a:p>
        </p:txBody>
      </p:sp>
      <p:pic>
        <p:nvPicPr>
          <p:cNvPr id="764" name="Google Shape;76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44" y="2021194"/>
            <a:ext cx="3304707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96"/>
          <p:cNvPicPr preferRelativeResize="0"/>
          <p:nvPr/>
        </p:nvPicPr>
        <p:blipFill rotWithShape="1">
          <a:blip r:embed="rId5">
            <a:alphaModFix/>
          </a:blip>
          <a:srcRect r="23797"/>
          <a:stretch/>
        </p:blipFill>
        <p:spPr>
          <a:xfrm>
            <a:off x="4720013" y="-12"/>
            <a:ext cx="2009419" cy="28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459" y="-3"/>
            <a:ext cx="2127544" cy="282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919" y="2580169"/>
            <a:ext cx="1885368" cy="26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EFD7485-CF88-E6A2-8309-4906FBD38A8A}"/>
              </a:ext>
            </a:extLst>
          </p:cNvPr>
          <p:cNvSpPr txBox="1"/>
          <p:nvPr/>
        </p:nvSpPr>
        <p:spPr>
          <a:xfrm>
            <a:off x="653144" y="1537606"/>
            <a:ext cx="632732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en-US" altLang="zh-TW" sz="875" dirty="0">
              <a:latin typeface="ui-sans-serif"/>
            </a:endParaRPr>
          </a:p>
          <a:p>
            <a:endParaRPr lang="zh-TW" altLang="en-US" sz="875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726CEDD-8C33-6177-C22C-781C8A980DC7}"/>
              </a:ext>
            </a:extLst>
          </p:cNvPr>
          <p:cNvGraphicFramePr>
            <a:graphicFrameLocks noGrp="1"/>
          </p:cNvGraphicFramePr>
          <p:nvPr/>
        </p:nvGraphicFramePr>
        <p:xfrm>
          <a:off x="551089" y="0"/>
          <a:ext cx="8240968" cy="5305426"/>
        </p:xfrm>
        <a:graphic>
          <a:graphicData uri="http://schemas.openxmlformats.org/drawingml/2006/table">
            <a:tbl>
              <a:tblPr/>
              <a:tblGrid>
                <a:gridCol w="4109357">
                  <a:extLst>
                    <a:ext uri="{9D8B030D-6E8A-4147-A177-3AD203B41FA5}">
                      <a16:colId xmlns:a16="http://schemas.microsoft.com/office/drawing/2014/main" val="4139429028"/>
                    </a:ext>
                  </a:extLst>
                </a:gridCol>
                <a:gridCol w="4131611">
                  <a:extLst>
                    <a:ext uri="{9D8B030D-6E8A-4147-A177-3AD203B41FA5}">
                      <a16:colId xmlns:a16="http://schemas.microsoft.com/office/drawing/2014/main" val="815588410"/>
                    </a:ext>
                  </a:extLst>
                </a:gridCol>
              </a:tblGrid>
              <a:tr h="5305426">
                <a:tc>
                  <a:txBody>
                    <a:bodyPr/>
                    <a:lstStyle/>
                    <a:p>
                      <a:r>
                        <a:rPr lang="en-US" sz="2000" b="1" dirty="0"/>
                        <a:t>Example:</a:t>
                      </a:r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>
                          <a:hlinkClick r:id="rId2"/>
                        </a:rPr>
                        <a:t>https://www.Kaggle.com/datasets/mohamedchahed/dog-breeds</a:t>
                      </a:r>
                      <a:endParaRPr lang="en-US" sz="2000" b="1" dirty="0"/>
                    </a:p>
                    <a:p>
                      <a:r>
                        <a:rPr lang="en-US" sz="2000" b="1" dirty="0">
                          <a:hlinkClick r:id="rId3"/>
                        </a:rPr>
                        <a:t>DogBreeds.zip</a:t>
                      </a:r>
                      <a:endParaRPr lang="en-US" sz="2000" b="1" dirty="0"/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>
                          <a:hlinkClick r:id="rId4"/>
                        </a:rPr>
                        <a:t>keras_model.h5</a:t>
                      </a:r>
                      <a:endParaRPr lang="en-US" sz="2000" b="1" dirty="0"/>
                    </a:p>
                    <a:p>
                      <a:r>
                        <a:rPr lang="en-US" sz="2000" b="1" dirty="0">
                          <a:hlinkClick r:id="rId5"/>
                        </a:rPr>
                        <a:t>labels.txt</a:t>
                      </a:r>
                      <a:endParaRPr lang="en-US" sz="2000" b="1" dirty="0"/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 err="1">
                          <a:hlinkClick r:id="rId6"/>
                        </a:rPr>
                        <a:t>DOG_photo.ipynb</a:t>
                      </a:r>
                      <a:endParaRPr lang="en-US" sz="2000" b="1" dirty="0"/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 err="1">
                          <a:hlinkClick r:id="rId7"/>
                        </a:rPr>
                        <a:t>DOG_webcam.ipynb</a:t>
                      </a:r>
                      <a:r>
                        <a:rPr lang="en-US" sz="2000" b="1" dirty="0"/>
                        <a:t>	</a:t>
                      </a:r>
                    </a:p>
                    <a:p>
                      <a:endParaRPr lang="en-US" sz="2000" b="1" dirty="0"/>
                    </a:p>
                  </a:txBody>
                  <a:tcPr marL="57150" marR="5715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TW" altLang="en-US" sz="2000" b="1" dirty="0"/>
                    </a:p>
                  </a:txBody>
                  <a:tcPr marL="57150" marR="5715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21150"/>
                  </a:ext>
                </a:extLst>
              </a:tr>
            </a:tbl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79E5C31F-E5FB-C89C-5CF6-6A15B067F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7" y="2684296"/>
            <a:ext cx="115481" cy="40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150" tIns="28575" rIns="57150" bIns="28575" numCol="1" anchor="ctr" anchorCtr="0" compatLnSpc="1">
            <a:prstTxWarp prst="textNoShape">
              <a:avLst/>
            </a:prstTxWarp>
            <a:spAutoFit/>
          </a:bodyPr>
          <a:lstStyle/>
          <a:p>
            <a:pPr defTabSz="5715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zh-TW" altLang="zh-TW" sz="1125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zh-TW" altLang="zh-TW" sz="1125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03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NMKCAM腳位圖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25" y="1066375"/>
            <a:ext cx="8463298" cy="39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5686375" y="2157725"/>
            <a:ext cx="1416300" cy="33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3563</Words>
  <Application>Microsoft Office PowerPoint</Application>
  <PresentationFormat>如螢幕大小 (16:9)</PresentationFormat>
  <Paragraphs>452</Paragraphs>
  <Slides>82</Slides>
  <Notes>77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87" baseType="lpstr">
      <vt:lpstr>ui-sans-serif</vt:lpstr>
      <vt:lpstr>Arial</vt:lpstr>
      <vt:lpstr>Calibri</vt:lpstr>
      <vt:lpstr>Ubuntu</vt:lpstr>
      <vt:lpstr>Simple Dark</vt:lpstr>
      <vt:lpstr> </vt:lpstr>
      <vt:lpstr>大綱</vt:lpstr>
      <vt:lpstr>Google AI</vt:lpstr>
      <vt:lpstr>PowerPoint 簡報</vt:lpstr>
      <vt:lpstr>傳統ESP32CAM</vt:lpstr>
      <vt:lpstr>安信可ESP32CAM腳位圖</vt:lpstr>
      <vt:lpstr>PowerPoint 簡報</vt:lpstr>
      <vt:lpstr>PowerPoint 簡報</vt:lpstr>
      <vt:lpstr>NMKCAM腳位圖</vt:lpstr>
      <vt:lpstr>EasyCam擴充版</vt:lpstr>
      <vt:lpstr>PowerPoint 簡報</vt:lpstr>
      <vt:lpstr>PowerPoint 簡報</vt:lpstr>
      <vt:lpstr>正反皆可</vt:lpstr>
      <vt:lpstr>Arduino環境設定</vt:lpstr>
      <vt:lpstr>檢查裝置管理員</vt:lpstr>
      <vt:lpstr>開發板管理員(使用打包檔可忽略)</vt:lpstr>
      <vt:lpstr>(使用打包檔可忽略) 接下來到工具，選擇開發版，並在右側開啟開發版管理員 輸入關鍵字：ESP32 請選擇1.0.4，因為最新版的臉部辨識錯誤的</vt:lpstr>
      <vt:lpstr>修改開發版設定</vt:lpstr>
      <vt:lpstr>LED燈測試</vt:lpstr>
      <vt:lpstr>TFT顯示及拍照</vt:lpstr>
      <vt:lpstr>安裝TFT eSPI及TJPG Lib</vt:lpstr>
      <vt:lpstr>下載範例程式</vt:lpstr>
      <vt:lpstr>結合串流及TFT拍照</vt:lpstr>
      <vt:lpstr>直接下載範例程式</vt:lpstr>
      <vt:lpstr>基礎串流</vt:lpstr>
      <vt:lpstr>影像伺服器</vt:lpstr>
      <vt:lpstr>如果出現brown out的問題</vt:lpstr>
      <vt:lpstr>傳輸效能</vt:lpstr>
      <vt:lpstr>內建臉部辨識</vt:lpstr>
      <vt:lpstr>啟動臉部辨識功能</vt:lpstr>
      <vt:lpstr>臉部偵測</vt:lpstr>
      <vt:lpstr>臉部辨識</vt:lpstr>
      <vt:lpstr>臉部註冊功能</vt:lpstr>
      <vt:lpstr>臉部辨識的主要程式區</vt:lpstr>
      <vt:lpstr>分辨白名單與入侵者</vt:lpstr>
      <vt:lpstr>SG90模擬開門</vt:lpstr>
      <vt:lpstr>加入SG90開門程式</vt:lpstr>
      <vt:lpstr>開門的程式碼</vt:lpstr>
      <vt:lpstr>臉部辨識存在記憶卡</vt:lpstr>
      <vt:lpstr>Line 通知</vt:lpstr>
      <vt:lpstr>Line通知</vt:lpstr>
      <vt:lpstr>串接LINE機器人</vt:lpstr>
      <vt:lpstr>https://notify-bot.line.me/zh_TW/</vt:lpstr>
      <vt:lpstr>PowerPoint 簡報</vt:lpstr>
      <vt:lpstr>複製權杖</vt:lpstr>
      <vt:lpstr>連接超音波</vt:lpstr>
      <vt:lpstr>連接人體感測器</vt:lpstr>
      <vt:lpstr>人體感測器的幾個特點</vt:lpstr>
      <vt:lpstr>超音波,人體感測Line通知範例程式</vt:lpstr>
      <vt:lpstr>問題1：傳送超過50張</vt:lpstr>
      <vt:lpstr>問題2：群組未邀請</vt:lpstr>
      <vt:lpstr>MQTT串流 </vt:lpstr>
      <vt:lpstr>代理器、主題、推播、訂閱的關聯性</vt:lpstr>
      <vt:lpstr>                       </vt:lpstr>
      <vt:lpstr>也可由MQTTGO網頁觀看</vt:lpstr>
      <vt:lpstr>MQTT串流</vt:lpstr>
      <vt:lpstr>利用Colab來接收並存檔jpg</vt:lpstr>
      <vt:lpstr>MQTT雙向互動</vt:lpstr>
      <vt:lpstr>WebSocket</vt:lpstr>
      <vt:lpstr>WS串流</vt:lpstr>
      <vt:lpstr>Nodered設定</vt:lpstr>
      <vt:lpstr>Teachable Machine</vt:lpstr>
      <vt:lpstr>平台：</vt:lpstr>
      <vt:lpstr>新增一個計畫</vt:lpstr>
      <vt:lpstr>選擇Image Project</vt:lpstr>
      <vt:lpstr>模型訓練三個步驟</vt:lpstr>
      <vt:lpstr>新增類別</vt:lpstr>
      <vt:lpstr>加入訓練資料：1.使用usb Webcam拍照（推薦）</vt:lpstr>
      <vt:lpstr>加入訓練資料：2.插入現有圖片</vt:lpstr>
      <vt:lpstr>開始訓練</vt:lpstr>
      <vt:lpstr>訓練選項</vt:lpstr>
      <vt:lpstr>AI的迷思</vt:lpstr>
      <vt:lpstr>查看訓練過程與結果</vt:lpstr>
      <vt:lpstr>測試看看</vt:lpstr>
      <vt:lpstr>匯出AI模型</vt:lpstr>
      <vt:lpstr>請選擇tensorflow</vt:lpstr>
      <vt:lpstr>搭配JS匯出模型（ESP32CAM用）</vt:lpstr>
      <vt:lpstr>下載的檔案內容</vt:lpstr>
      <vt:lpstr>儲存專案</vt:lpstr>
      <vt:lpstr>使用Colab進行Teachable machine辨識</vt:lpstr>
      <vt:lpstr>使用ESP32CAM來做TM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傳統ESP32CAM</dc:title>
  <cp:lastModifiedBy>勢帆 施</cp:lastModifiedBy>
  <cp:revision>12</cp:revision>
  <dcterms:modified xsi:type="dcterms:W3CDTF">2025-07-09T04:04:40Z</dcterms:modified>
</cp:coreProperties>
</file>